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9" r:id="rId4"/>
    <p:sldId id="258" r:id="rId5"/>
    <p:sldId id="262" r:id="rId6"/>
    <p:sldId id="259" r:id="rId7"/>
    <p:sldId id="283" r:id="rId8"/>
    <p:sldId id="276" r:id="rId9"/>
    <p:sldId id="266" r:id="rId10"/>
    <p:sldId id="280" r:id="rId11"/>
    <p:sldId id="273" r:id="rId12"/>
    <p:sldId id="282" r:id="rId13"/>
    <p:sldId id="281" r:id="rId14"/>
    <p:sldId id="267" r:id="rId15"/>
    <p:sldId id="284" r:id="rId16"/>
    <p:sldId id="263" r:id="rId17"/>
    <p:sldId id="264" r:id="rId18"/>
    <p:sldId id="270" r:id="rId19"/>
    <p:sldId id="271" r:id="rId20"/>
    <p:sldId id="261" r:id="rId21"/>
    <p:sldId id="275" r:id="rId22"/>
    <p:sldId id="285" r:id="rId23"/>
    <p:sldId id="277" r:id="rId24"/>
    <p:sldId id="272" r:id="rId25"/>
    <p:sldId id="260" r:id="rId26"/>
    <p:sldId id="27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1060C-0791-4A88-A696-003FD1F2811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43074C8-514C-4E55-B2DD-F1FB3BC4C14F}">
      <dgm:prSet phldrT="[Tekst]" custT="1"/>
      <dgm:spPr/>
      <dgm:t>
        <a:bodyPr/>
        <a:lstStyle/>
        <a:p>
          <a:r>
            <a:rPr lang="pl-PL" sz="1800" dirty="0" smtClean="0"/>
            <a:t>scenariusze zajęć</a:t>
          </a:r>
          <a:endParaRPr lang="pl-PL" sz="1800" dirty="0"/>
        </a:p>
      </dgm:t>
    </dgm:pt>
    <dgm:pt modelId="{2277C618-2563-4A7B-85DD-FD24EBB7D4E9}" type="parTrans" cxnId="{28309B79-A4C9-4ADF-A208-F160919885B2}">
      <dgm:prSet/>
      <dgm:spPr/>
      <dgm:t>
        <a:bodyPr/>
        <a:lstStyle/>
        <a:p>
          <a:endParaRPr lang="pl-PL"/>
        </a:p>
      </dgm:t>
    </dgm:pt>
    <dgm:pt modelId="{2FB524D6-0B66-4BBE-8F9A-6D516C8FC2C6}" type="sibTrans" cxnId="{28309B79-A4C9-4ADF-A208-F160919885B2}">
      <dgm:prSet/>
      <dgm:spPr/>
      <dgm:t>
        <a:bodyPr/>
        <a:lstStyle/>
        <a:p>
          <a:endParaRPr lang="pl-PL"/>
        </a:p>
      </dgm:t>
    </dgm:pt>
    <dgm:pt modelId="{85B9D17B-8302-46D0-9F53-6C0747DBEB7D}">
      <dgm:prSet phldrT="[Tekst]" custT="1"/>
      <dgm:spPr/>
      <dgm:t>
        <a:bodyPr/>
        <a:lstStyle/>
        <a:p>
          <a:r>
            <a:rPr lang="pl-PL" sz="1800" dirty="0" smtClean="0"/>
            <a:t>programy pracy z grupą</a:t>
          </a:r>
          <a:endParaRPr lang="pl-PL" sz="1800" dirty="0"/>
        </a:p>
      </dgm:t>
    </dgm:pt>
    <dgm:pt modelId="{4C349762-F1C1-4B1E-AAF8-F0C011A6BBED}" type="parTrans" cxnId="{089D6CE4-8519-4885-8447-19FB26387968}">
      <dgm:prSet/>
      <dgm:spPr/>
      <dgm:t>
        <a:bodyPr/>
        <a:lstStyle/>
        <a:p>
          <a:endParaRPr lang="pl-PL"/>
        </a:p>
      </dgm:t>
    </dgm:pt>
    <dgm:pt modelId="{5467485B-3921-4D4F-AC2B-232E38083262}" type="sibTrans" cxnId="{089D6CE4-8519-4885-8447-19FB26387968}">
      <dgm:prSet/>
      <dgm:spPr/>
      <dgm:t>
        <a:bodyPr/>
        <a:lstStyle/>
        <a:p>
          <a:endParaRPr lang="pl-PL"/>
        </a:p>
      </dgm:t>
    </dgm:pt>
    <dgm:pt modelId="{9570E4F7-80E7-4658-A907-5256828FED5E}">
      <dgm:prSet phldrT="[Tekst]" custT="1"/>
      <dgm:spPr/>
      <dgm:t>
        <a:bodyPr/>
        <a:lstStyle/>
        <a:p>
          <a:r>
            <a:rPr lang="pl-PL" sz="1800" dirty="0" smtClean="0"/>
            <a:t>sprawozdanie</a:t>
          </a:r>
          <a:endParaRPr lang="pl-PL" sz="1800" dirty="0"/>
        </a:p>
      </dgm:t>
    </dgm:pt>
    <dgm:pt modelId="{101C5DD1-4D03-4D95-AB89-9CBC93C56BBF}" type="parTrans" cxnId="{6F0F6F14-15A0-4464-A8E3-AFAF43C4A676}">
      <dgm:prSet/>
      <dgm:spPr/>
      <dgm:t>
        <a:bodyPr/>
        <a:lstStyle/>
        <a:p>
          <a:endParaRPr lang="pl-PL"/>
        </a:p>
      </dgm:t>
    </dgm:pt>
    <dgm:pt modelId="{C03C8907-38AA-4333-BC6C-395E2B6FE501}" type="sibTrans" cxnId="{6F0F6F14-15A0-4464-A8E3-AFAF43C4A676}">
      <dgm:prSet/>
      <dgm:spPr/>
      <dgm:t>
        <a:bodyPr/>
        <a:lstStyle/>
        <a:p>
          <a:endParaRPr lang="pl-PL"/>
        </a:p>
      </dgm:t>
    </dgm:pt>
    <dgm:pt modelId="{9ED7F110-1A53-4C80-92D2-D02494C5A018}">
      <dgm:prSet phldrT="[Tekst]" custT="1"/>
      <dgm:spPr/>
      <dgm:t>
        <a:bodyPr/>
        <a:lstStyle/>
        <a:p>
          <a:r>
            <a:rPr lang="pl-PL" sz="1800" dirty="0" smtClean="0"/>
            <a:t>wnioski z debaty</a:t>
          </a:r>
          <a:endParaRPr lang="pl-PL" sz="1800" dirty="0"/>
        </a:p>
      </dgm:t>
    </dgm:pt>
    <dgm:pt modelId="{2C6687F5-341E-4C0A-B7D6-13B5F68B28C2}" type="parTrans" cxnId="{78958F71-ED4D-4A45-BD39-87C6FD5E7FCD}">
      <dgm:prSet/>
      <dgm:spPr/>
      <dgm:t>
        <a:bodyPr/>
        <a:lstStyle/>
        <a:p>
          <a:endParaRPr lang="pl-PL"/>
        </a:p>
      </dgm:t>
    </dgm:pt>
    <dgm:pt modelId="{BED65DAF-4F9D-4711-A266-EE3AB08B3849}" type="sibTrans" cxnId="{78958F71-ED4D-4A45-BD39-87C6FD5E7FCD}">
      <dgm:prSet/>
      <dgm:spPr/>
      <dgm:t>
        <a:bodyPr/>
        <a:lstStyle/>
        <a:p>
          <a:endParaRPr lang="pl-PL"/>
        </a:p>
      </dgm:t>
    </dgm:pt>
    <dgm:pt modelId="{3AD6FEEF-45A7-4507-9DE2-A567C367AB52}">
      <dgm:prSet phldrT="[Tekst]" custT="1"/>
      <dgm:spPr/>
      <dgm:t>
        <a:bodyPr/>
        <a:lstStyle/>
        <a:p>
          <a:r>
            <a:rPr lang="pl-PL" sz="1800" dirty="0" smtClean="0"/>
            <a:t>Księgi Indywidualnego Rozwoju uczestników</a:t>
          </a:r>
          <a:endParaRPr lang="pl-PL" sz="1800" dirty="0"/>
        </a:p>
      </dgm:t>
    </dgm:pt>
    <dgm:pt modelId="{2D670FF1-A956-4C8B-B7CC-9204CAB40315}" type="parTrans" cxnId="{053C741E-DDDF-4307-B95B-712E81E9C658}">
      <dgm:prSet/>
      <dgm:spPr/>
      <dgm:t>
        <a:bodyPr/>
        <a:lstStyle/>
        <a:p>
          <a:endParaRPr lang="pl-PL"/>
        </a:p>
      </dgm:t>
    </dgm:pt>
    <dgm:pt modelId="{F8475EB5-6E5C-4452-BC13-439F71830C6A}" type="sibTrans" cxnId="{053C741E-DDDF-4307-B95B-712E81E9C658}">
      <dgm:prSet/>
      <dgm:spPr/>
      <dgm:t>
        <a:bodyPr/>
        <a:lstStyle/>
        <a:p>
          <a:endParaRPr lang="pl-PL"/>
        </a:p>
      </dgm:t>
    </dgm:pt>
    <dgm:pt modelId="{9CC78819-7138-4C7C-8FF1-DB534578B1E5}" type="pres">
      <dgm:prSet presAssocID="{3121060C-0791-4A88-A696-003FD1F281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F70A07-4947-4491-B252-C3A0E99EE24B}" type="pres">
      <dgm:prSet presAssocID="{143074C8-514C-4E55-B2DD-F1FB3BC4C14F}" presName="node" presStyleLbl="node1" presStyleIdx="0" presStyleCnt="5" custScaleX="1176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3D60B5-DA16-4D3B-81AE-B1380F2D7C8B}" type="pres">
      <dgm:prSet presAssocID="{143074C8-514C-4E55-B2DD-F1FB3BC4C14F}" presName="spNode" presStyleCnt="0"/>
      <dgm:spPr/>
      <dgm:t>
        <a:bodyPr/>
        <a:lstStyle/>
        <a:p>
          <a:endParaRPr lang="pl-PL"/>
        </a:p>
      </dgm:t>
    </dgm:pt>
    <dgm:pt modelId="{567781EE-1900-4A72-A741-9A06E73D96DD}" type="pres">
      <dgm:prSet presAssocID="{2FB524D6-0B66-4BBE-8F9A-6D516C8FC2C6}" presName="sibTrans" presStyleLbl="sibTrans1D1" presStyleIdx="0" presStyleCnt="5"/>
      <dgm:spPr/>
      <dgm:t>
        <a:bodyPr/>
        <a:lstStyle/>
        <a:p>
          <a:endParaRPr lang="pl-PL"/>
        </a:p>
      </dgm:t>
    </dgm:pt>
    <dgm:pt modelId="{95CCE681-A5D7-4939-8663-E885B7965EEB}" type="pres">
      <dgm:prSet presAssocID="{85B9D17B-8302-46D0-9F53-6C0747DBEB7D}" presName="node" presStyleLbl="node1" presStyleIdx="1" presStyleCnt="5" custScaleX="1131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9FC857-F08D-42A1-89FF-CDF6A7DF901E}" type="pres">
      <dgm:prSet presAssocID="{85B9D17B-8302-46D0-9F53-6C0747DBEB7D}" presName="spNode" presStyleCnt="0"/>
      <dgm:spPr/>
      <dgm:t>
        <a:bodyPr/>
        <a:lstStyle/>
        <a:p>
          <a:endParaRPr lang="pl-PL"/>
        </a:p>
      </dgm:t>
    </dgm:pt>
    <dgm:pt modelId="{6FEDB028-3AAC-454D-94A8-EF6471791414}" type="pres">
      <dgm:prSet presAssocID="{5467485B-3921-4D4F-AC2B-232E38083262}" presName="sibTrans" presStyleLbl="sibTrans1D1" presStyleIdx="1" presStyleCnt="5"/>
      <dgm:spPr/>
      <dgm:t>
        <a:bodyPr/>
        <a:lstStyle/>
        <a:p>
          <a:endParaRPr lang="pl-PL"/>
        </a:p>
      </dgm:t>
    </dgm:pt>
    <dgm:pt modelId="{36C182C8-4B4D-4C0C-824D-521C68BF8B01}" type="pres">
      <dgm:prSet presAssocID="{9570E4F7-80E7-4658-A907-5256828FED5E}" presName="node" presStyleLbl="node1" presStyleIdx="2" presStyleCnt="5" custScaleX="1152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0F02EC-DA67-4FB3-AFBB-6268D07F4232}" type="pres">
      <dgm:prSet presAssocID="{9570E4F7-80E7-4658-A907-5256828FED5E}" presName="spNode" presStyleCnt="0"/>
      <dgm:spPr/>
      <dgm:t>
        <a:bodyPr/>
        <a:lstStyle/>
        <a:p>
          <a:endParaRPr lang="pl-PL"/>
        </a:p>
      </dgm:t>
    </dgm:pt>
    <dgm:pt modelId="{1D96D68A-0686-4A0A-9752-4A51172BB8EB}" type="pres">
      <dgm:prSet presAssocID="{C03C8907-38AA-4333-BC6C-395E2B6FE501}" presName="sibTrans" presStyleLbl="sibTrans1D1" presStyleIdx="2" presStyleCnt="5"/>
      <dgm:spPr/>
      <dgm:t>
        <a:bodyPr/>
        <a:lstStyle/>
        <a:p>
          <a:endParaRPr lang="pl-PL"/>
        </a:p>
      </dgm:t>
    </dgm:pt>
    <dgm:pt modelId="{F19C0C67-A3FF-4090-9F42-70B918A09D0F}" type="pres">
      <dgm:prSet presAssocID="{9ED7F110-1A53-4C80-92D2-D02494C5A018}" presName="node" presStyleLbl="node1" presStyleIdx="3" presStyleCnt="5" custScaleX="1174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9971A9-DB11-4ECA-801E-670754A0FDFF}" type="pres">
      <dgm:prSet presAssocID="{9ED7F110-1A53-4C80-92D2-D02494C5A018}" presName="spNode" presStyleCnt="0"/>
      <dgm:spPr/>
      <dgm:t>
        <a:bodyPr/>
        <a:lstStyle/>
        <a:p>
          <a:endParaRPr lang="pl-PL"/>
        </a:p>
      </dgm:t>
    </dgm:pt>
    <dgm:pt modelId="{136CED32-E591-4A92-B8A4-FD7CFB808A1F}" type="pres">
      <dgm:prSet presAssocID="{BED65DAF-4F9D-4711-A266-EE3AB08B3849}" presName="sibTrans" presStyleLbl="sibTrans1D1" presStyleIdx="3" presStyleCnt="5"/>
      <dgm:spPr/>
      <dgm:t>
        <a:bodyPr/>
        <a:lstStyle/>
        <a:p>
          <a:endParaRPr lang="pl-PL"/>
        </a:p>
      </dgm:t>
    </dgm:pt>
    <dgm:pt modelId="{AAE16890-345A-41DD-9649-22F879947728}" type="pres">
      <dgm:prSet presAssocID="{3AD6FEEF-45A7-4507-9DE2-A567C367AB52}" presName="node" presStyleLbl="node1" presStyleIdx="4" presStyleCnt="5" custScaleX="1179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10D90-9F64-40F5-A59C-EBDC4EC942AE}" type="pres">
      <dgm:prSet presAssocID="{3AD6FEEF-45A7-4507-9DE2-A567C367AB52}" presName="spNode" presStyleCnt="0"/>
      <dgm:spPr/>
      <dgm:t>
        <a:bodyPr/>
        <a:lstStyle/>
        <a:p>
          <a:endParaRPr lang="pl-PL"/>
        </a:p>
      </dgm:t>
    </dgm:pt>
    <dgm:pt modelId="{A2A12F11-2E4E-45DA-A898-AA71374A07D2}" type="pres">
      <dgm:prSet presAssocID="{F8475EB5-6E5C-4452-BC13-439F71830C6A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70093ED7-C5F6-47B0-BCDC-5FF316D4BC3F}" type="presOf" srcId="{3AD6FEEF-45A7-4507-9DE2-A567C367AB52}" destId="{AAE16890-345A-41DD-9649-22F879947728}" srcOrd="0" destOrd="0" presId="urn:microsoft.com/office/officeart/2005/8/layout/cycle6"/>
    <dgm:cxn modelId="{41A5BACC-FC2E-4585-AE39-6CD6D39264B1}" type="presOf" srcId="{5467485B-3921-4D4F-AC2B-232E38083262}" destId="{6FEDB028-3AAC-454D-94A8-EF6471791414}" srcOrd="0" destOrd="0" presId="urn:microsoft.com/office/officeart/2005/8/layout/cycle6"/>
    <dgm:cxn modelId="{053C741E-DDDF-4307-B95B-712E81E9C658}" srcId="{3121060C-0791-4A88-A696-003FD1F2811A}" destId="{3AD6FEEF-45A7-4507-9DE2-A567C367AB52}" srcOrd="4" destOrd="0" parTransId="{2D670FF1-A956-4C8B-B7CC-9204CAB40315}" sibTransId="{F8475EB5-6E5C-4452-BC13-439F71830C6A}"/>
    <dgm:cxn modelId="{E2980DD9-7CA8-4D09-95E0-A7DD534E4A44}" type="presOf" srcId="{9ED7F110-1A53-4C80-92D2-D02494C5A018}" destId="{F19C0C67-A3FF-4090-9F42-70B918A09D0F}" srcOrd="0" destOrd="0" presId="urn:microsoft.com/office/officeart/2005/8/layout/cycle6"/>
    <dgm:cxn modelId="{3C248028-33C7-4C37-A23A-50BFEADB4B53}" type="presOf" srcId="{BED65DAF-4F9D-4711-A266-EE3AB08B3849}" destId="{136CED32-E591-4A92-B8A4-FD7CFB808A1F}" srcOrd="0" destOrd="0" presId="urn:microsoft.com/office/officeart/2005/8/layout/cycle6"/>
    <dgm:cxn modelId="{28309B79-A4C9-4ADF-A208-F160919885B2}" srcId="{3121060C-0791-4A88-A696-003FD1F2811A}" destId="{143074C8-514C-4E55-B2DD-F1FB3BC4C14F}" srcOrd="0" destOrd="0" parTransId="{2277C618-2563-4A7B-85DD-FD24EBB7D4E9}" sibTransId="{2FB524D6-0B66-4BBE-8F9A-6D516C8FC2C6}"/>
    <dgm:cxn modelId="{BE3BCC43-98D3-4CAE-909C-6A9E2A162C8B}" type="presOf" srcId="{143074C8-514C-4E55-B2DD-F1FB3BC4C14F}" destId="{4AF70A07-4947-4491-B252-C3A0E99EE24B}" srcOrd="0" destOrd="0" presId="urn:microsoft.com/office/officeart/2005/8/layout/cycle6"/>
    <dgm:cxn modelId="{E8952FF8-367A-4C2C-B746-CEF07068EBAF}" type="presOf" srcId="{3121060C-0791-4A88-A696-003FD1F2811A}" destId="{9CC78819-7138-4C7C-8FF1-DB534578B1E5}" srcOrd="0" destOrd="0" presId="urn:microsoft.com/office/officeart/2005/8/layout/cycle6"/>
    <dgm:cxn modelId="{6F0F6F14-15A0-4464-A8E3-AFAF43C4A676}" srcId="{3121060C-0791-4A88-A696-003FD1F2811A}" destId="{9570E4F7-80E7-4658-A907-5256828FED5E}" srcOrd="2" destOrd="0" parTransId="{101C5DD1-4D03-4D95-AB89-9CBC93C56BBF}" sibTransId="{C03C8907-38AA-4333-BC6C-395E2B6FE501}"/>
    <dgm:cxn modelId="{F258BA0A-A681-4165-91AB-5F004E614462}" type="presOf" srcId="{85B9D17B-8302-46D0-9F53-6C0747DBEB7D}" destId="{95CCE681-A5D7-4939-8663-E885B7965EEB}" srcOrd="0" destOrd="0" presId="urn:microsoft.com/office/officeart/2005/8/layout/cycle6"/>
    <dgm:cxn modelId="{11DCEF0B-0D02-4EAF-96A0-72A25FB2ABA1}" type="presOf" srcId="{2FB524D6-0B66-4BBE-8F9A-6D516C8FC2C6}" destId="{567781EE-1900-4A72-A741-9A06E73D96DD}" srcOrd="0" destOrd="0" presId="urn:microsoft.com/office/officeart/2005/8/layout/cycle6"/>
    <dgm:cxn modelId="{84A9B33A-EF63-4911-9D4D-998631A46DBA}" type="presOf" srcId="{F8475EB5-6E5C-4452-BC13-439F71830C6A}" destId="{A2A12F11-2E4E-45DA-A898-AA71374A07D2}" srcOrd="0" destOrd="0" presId="urn:microsoft.com/office/officeart/2005/8/layout/cycle6"/>
    <dgm:cxn modelId="{78958F71-ED4D-4A45-BD39-87C6FD5E7FCD}" srcId="{3121060C-0791-4A88-A696-003FD1F2811A}" destId="{9ED7F110-1A53-4C80-92D2-D02494C5A018}" srcOrd="3" destOrd="0" parTransId="{2C6687F5-341E-4C0A-B7D6-13B5F68B28C2}" sibTransId="{BED65DAF-4F9D-4711-A266-EE3AB08B3849}"/>
    <dgm:cxn modelId="{7214C995-63F4-4660-BF2C-F5366EEB0A25}" type="presOf" srcId="{9570E4F7-80E7-4658-A907-5256828FED5E}" destId="{36C182C8-4B4D-4C0C-824D-521C68BF8B01}" srcOrd="0" destOrd="0" presId="urn:microsoft.com/office/officeart/2005/8/layout/cycle6"/>
    <dgm:cxn modelId="{7552E9B7-EB36-40D8-8EB0-7FFB6D82357D}" type="presOf" srcId="{C03C8907-38AA-4333-BC6C-395E2B6FE501}" destId="{1D96D68A-0686-4A0A-9752-4A51172BB8EB}" srcOrd="0" destOrd="0" presId="urn:microsoft.com/office/officeart/2005/8/layout/cycle6"/>
    <dgm:cxn modelId="{089D6CE4-8519-4885-8447-19FB26387968}" srcId="{3121060C-0791-4A88-A696-003FD1F2811A}" destId="{85B9D17B-8302-46D0-9F53-6C0747DBEB7D}" srcOrd="1" destOrd="0" parTransId="{4C349762-F1C1-4B1E-AAF8-F0C011A6BBED}" sibTransId="{5467485B-3921-4D4F-AC2B-232E38083262}"/>
    <dgm:cxn modelId="{24AFA1A1-356C-424A-8BB4-5C36B419A515}" type="presParOf" srcId="{9CC78819-7138-4C7C-8FF1-DB534578B1E5}" destId="{4AF70A07-4947-4491-B252-C3A0E99EE24B}" srcOrd="0" destOrd="0" presId="urn:microsoft.com/office/officeart/2005/8/layout/cycle6"/>
    <dgm:cxn modelId="{121017E9-CAC2-41D5-ADC0-82291F29C5A2}" type="presParOf" srcId="{9CC78819-7138-4C7C-8FF1-DB534578B1E5}" destId="{D13D60B5-DA16-4D3B-81AE-B1380F2D7C8B}" srcOrd="1" destOrd="0" presId="urn:microsoft.com/office/officeart/2005/8/layout/cycle6"/>
    <dgm:cxn modelId="{460197E6-CDC2-4ED0-826D-69866F20A5F3}" type="presParOf" srcId="{9CC78819-7138-4C7C-8FF1-DB534578B1E5}" destId="{567781EE-1900-4A72-A741-9A06E73D96DD}" srcOrd="2" destOrd="0" presId="urn:microsoft.com/office/officeart/2005/8/layout/cycle6"/>
    <dgm:cxn modelId="{F0F9AA48-7537-499A-89F8-A2E706637CC2}" type="presParOf" srcId="{9CC78819-7138-4C7C-8FF1-DB534578B1E5}" destId="{95CCE681-A5D7-4939-8663-E885B7965EEB}" srcOrd="3" destOrd="0" presId="urn:microsoft.com/office/officeart/2005/8/layout/cycle6"/>
    <dgm:cxn modelId="{EB199D55-B9A2-42DB-B8C3-3DB656BA29EC}" type="presParOf" srcId="{9CC78819-7138-4C7C-8FF1-DB534578B1E5}" destId="{EE9FC857-F08D-42A1-89FF-CDF6A7DF901E}" srcOrd="4" destOrd="0" presId="urn:microsoft.com/office/officeart/2005/8/layout/cycle6"/>
    <dgm:cxn modelId="{607D1E6E-2F2C-4B5C-9C72-CFC456C6A745}" type="presParOf" srcId="{9CC78819-7138-4C7C-8FF1-DB534578B1E5}" destId="{6FEDB028-3AAC-454D-94A8-EF6471791414}" srcOrd="5" destOrd="0" presId="urn:microsoft.com/office/officeart/2005/8/layout/cycle6"/>
    <dgm:cxn modelId="{A9B58759-F761-488B-A315-35061BD02E98}" type="presParOf" srcId="{9CC78819-7138-4C7C-8FF1-DB534578B1E5}" destId="{36C182C8-4B4D-4C0C-824D-521C68BF8B01}" srcOrd="6" destOrd="0" presId="urn:microsoft.com/office/officeart/2005/8/layout/cycle6"/>
    <dgm:cxn modelId="{278881FF-2DB3-45EB-A594-1D10770F5BF2}" type="presParOf" srcId="{9CC78819-7138-4C7C-8FF1-DB534578B1E5}" destId="{730F02EC-DA67-4FB3-AFBB-6268D07F4232}" srcOrd="7" destOrd="0" presId="urn:microsoft.com/office/officeart/2005/8/layout/cycle6"/>
    <dgm:cxn modelId="{91C8D822-672D-4539-83FC-7A60CDA6E9DA}" type="presParOf" srcId="{9CC78819-7138-4C7C-8FF1-DB534578B1E5}" destId="{1D96D68A-0686-4A0A-9752-4A51172BB8EB}" srcOrd="8" destOrd="0" presId="urn:microsoft.com/office/officeart/2005/8/layout/cycle6"/>
    <dgm:cxn modelId="{13FC8DCE-BF61-43A3-8F45-65D023C68524}" type="presParOf" srcId="{9CC78819-7138-4C7C-8FF1-DB534578B1E5}" destId="{F19C0C67-A3FF-4090-9F42-70B918A09D0F}" srcOrd="9" destOrd="0" presId="urn:microsoft.com/office/officeart/2005/8/layout/cycle6"/>
    <dgm:cxn modelId="{31E41404-3573-4643-817D-0146F15C608B}" type="presParOf" srcId="{9CC78819-7138-4C7C-8FF1-DB534578B1E5}" destId="{AA9971A9-DB11-4ECA-801E-670754A0FDFF}" srcOrd="10" destOrd="0" presId="urn:microsoft.com/office/officeart/2005/8/layout/cycle6"/>
    <dgm:cxn modelId="{E101B474-8504-4197-9319-5DAFECE0199F}" type="presParOf" srcId="{9CC78819-7138-4C7C-8FF1-DB534578B1E5}" destId="{136CED32-E591-4A92-B8A4-FD7CFB808A1F}" srcOrd="11" destOrd="0" presId="urn:microsoft.com/office/officeart/2005/8/layout/cycle6"/>
    <dgm:cxn modelId="{28997F63-3FDA-4C27-B1BC-4D0658596761}" type="presParOf" srcId="{9CC78819-7138-4C7C-8FF1-DB534578B1E5}" destId="{AAE16890-345A-41DD-9649-22F879947728}" srcOrd="12" destOrd="0" presId="urn:microsoft.com/office/officeart/2005/8/layout/cycle6"/>
    <dgm:cxn modelId="{320AF2A7-8874-4714-A9E7-081E71DA8DFE}" type="presParOf" srcId="{9CC78819-7138-4C7C-8FF1-DB534578B1E5}" destId="{CE510D90-9F64-40F5-A59C-EBDC4EC942AE}" srcOrd="13" destOrd="0" presId="urn:microsoft.com/office/officeart/2005/8/layout/cycle6"/>
    <dgm:cxn modelId="{E81DF24A-AB18-4C97-B5E4-EAA21E2B8FB9}" type="presParOf" srcId="{9CC78819-7138-4C7C-8FF1-DB534578B1E5}" destId="{A2A12F11-2E4E-45DA-A898-AA71374A07D2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3BA8-D11C-44DA-8F41-55F1C4203F33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7F55A-46C8-4880-95E3-5EC2DC7A7A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50231-0152-464A-8B0A-1F1C29D0803C}" type="datetimeFigureOut">
              <a:rPr lang="pl-PL" smtClean="0"/>
              <a:pPr/>
              <a:t>2015-05-22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257F2-341A-4BD9-9C08-A9B9F9E319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E04917-7BE2-4828-9F5B-FA1B1F513125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A293-0227-4B7D-98AD-6992E6E8EE44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F85FEB-B1F2-405E-B8DB-0B50F1A210F7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6F55-8C09-46D0-9BD8-3B607FC334C8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9570-CAC6-4F88-9CC0-34619E9DDB96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62E507-2326-43CD-87A3-CD8AB010C98E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090008-70AC-4CE3-93E2-C0EA43E3A9B4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333A-7F69-4AA2-A8C8-2B49E9F68020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A95D-6E4C-4BA3-8421-E926A69E1A56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BD1-8257-4E96-A015-A19709ED906C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D753C7A-E3CD-4279-ABD8-02A8EC921F25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B7B7A9-41A9-41D0-A114-36CD6AF522F5}" type="datetime1">
              <a:rPr lang="pl-PL" smtClean="0"/>
              <a:pPr/>
              <a:t>2015-05-22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Projekt współfinansowany ze środków Unii Europejskiej w ramach Europejskiego Funduszu Społecznego Kraina Dziecięcego Sukcesu - program rozwojowy dla uczniów wiejskich placówek oświatowych z Gminy Olecko</a:t>
            </a: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9200" y="2928934"/>
            <a:ext cx="6781824" cy="1947866"/>
          </a:xfrm>
        </p:spPr>
        <p:txBody>
          <a:bodyPr anchor="ctr">
            <a:normAutofit/>
          </a:bodyPr>
          <a:lstStyle/>
          <a:p>
            <a:pPr algn="just"/>
            <a:r>
              <a:rPr lang="pl-PL" sz="3600" dirty="0" smtClean="0"/>
              <a:t>Kraina Dziecięcego Sukcesu </a:t>
            </a:r>
            <a:br>
              <a:rPr lang="pl-PL" sz="3600" dirty="0" smtClean="0"/>
            </a:br>
            <a:r>
              <a:rPr lang="pl-PL" sz="2800" dirty="0" smtClean="0"/>
              <a:t>– program rozwojowy dla uczniów wiejskich placówek oświatowych </a:t>
            </a:r>
            <a:br>
              <a:rPr lang="pl-PL" sz="2800" dirty="0" smtClean="0"/>
            </a:br>
            <a:r>
              <a:rPr lang="pl-PL" sz="2800" dirty="0" smtClean="0"/>
              <a:t>z Gminy   Olecko 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DORADZTWO EDUKACYJNO-ZAWODOWE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Stosowane metody pracy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zakładają aktywność ucznia podczas zajęć</a:t>
            </a:r>
          </a:p>
          <a:p>
            <a:r>
              <a:rPr lang="pl-PL" dirty="0" smtClean="0"/>
              <a:t>pozwalają na samodzielność myślenia</a:t>
            </a:r>
          </a:p>
          <a:p>
            <a:r>
              <a:rPr lang="pl-PL" dirty="0" smtClean="0"/>
              <a:t>dają możliwość samodzielnego dochodzenia uczniów do wiedzy</a:t>
            </a:r>
          </a:p>
          <a:p>
            <a:r>
              <a:rPr lang="pl-PL" dirty="0" smtClean="0"/>
              <a:t>angażują uczestników do pracy podczas zajęć</a:t>
            </a:r>
          </a:p>
          <a:p>
            <a:r>
              <a:rPr lang="pl-PL" dirty="0" smtClean="0"/>
              <a:t>wzmacniają poczucie własnej wartości (</a:t>
            </a:r>
            <a:r>
              <a:rPr lang="pl-PL" i="1" dirty="0" smtClean="0"/>
              <a:t>ja to potrafię</a:t>
            </a:r>
            <a:r>
              <a:rPr lang="pl-PL" dirty="0" smtClean="0"/>
              <a:t>)</a:t>
            </a:r>
          </a:p>
          <a:p>
            <a:r>
              <a:rPr lang="pl-PL" dirty="0" smtClean="0"/>
              <a:t>uatrakcyjniają zajęcia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77668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wdrażają do życia </a:t>
            </a:r>
            <a:br>
              <a:rPr lang="pl-PL" dirty="0" smtClean="0"/>
            </a:br>
            <a:r>
              <a:rPr lang="pl-PL" dirty="0" smtClean="0"/>
              <a:t>w społeczeństwie informacyjnym</a:t>
            </a:r>
          </a:p>
          <a:p>
            <a:r>
              <a:rPr lang="pl-PL" dirty="0" smtClean="0"/>
              <a:t>uczą wykorzystania nowych technologii</a:t>
            </a:r>
          </a:p>
          <a:p>
            <a:r>
              <a:rPr lang="pl-PL" dirty="0" smtClean="0"/>
              <a:t>umożliwiają efektywniejsze zdobycie wiedzy</a:t>
            </a:r>
          </a:p>
          <a:p>
            <a:r>
              <a:rPr lang="pl-PL" dirty="0" smtClean="0"/>
              <a:t>uczą zdobywania wiedzy przez całe życie</a:t>
            </a:r>
          </a:p>
          <a:p>
            <a:r>
              <a:rPr lang="pl-PL" dirty="0" smtClean="0"/>
              <a:t>pobudzają motywację</a:t>
            </a:r>
          </a:p>
          <a:p>
            <a:r>
              <a:rPr lang="pl-PL" dirty="0" smtClean="0"/>
              <a:t>rozwijają umiejętności czytania </a:t>
            </a:r>
            <a:br>
              <a:rPr lang="pl-PL" dirty="0" smtClean="0"/>
            </a:br>
            <a:r>
              <a:rPr lang="pl-PL" dirty="0" smtClean="0"/>
              <a:t>i pisania</a:t>
            </a:r>
          </a:p>
          <a:p>
            <a:r>
              <a:rPr lang="pl-PL" dirty="0" smtClean="0"/>
              <a:t>uatrakcyjniają zajęcia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7"/>
          </p:nvPr>
        </p:nvSpPr>
        <p:spPr>
          <a:xfrm>
            <a:off x="428596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l-PL" dirty="0" smtClean="0"/>
              <a:t>aktywne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innowacyjne</a:t>
            </a:r>
            <a:endParaRPr lang="pl-PL" dirty="0"/>
          </a:p>
        </p:txBody>
      </p:sp>
      <p:pic>
        <p:nvPicPr>
          <p:cNvPr id="10" name="Obraz 9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1" name="irc_mi" descr="http://upload.wikimedia.org/wikipedia/commons/thumb/3/34/POL_Olecko_COA.svg/2000px-POL_Olecko_COA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357554" y="785794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286512" y="781448"/>
            <a:ext cx="2387061" cy="179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28596" y="769546"/>
            <a:ext cx="2402931" cy="180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28596" y="3500438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/>
          <p:nvPr/>
        </p:nvPicPr>
        <p:blipFill>
          <a:blip r:embed="rId6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0" name="Obraz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upload.wikimedia.org/wikipedia/commons/thumb/3/34/POL_Olecko_COA.svg/2000px-POL_Olecko_COA.svg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428596" y="2702478"/>
            <a:ext cx="23574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gadająca ściana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357554" y="2702478"/>
            <a:ext cx="23574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plakat, kolaż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286512" y="2702478"/>
            <a:ext cx="23574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herb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28596" y="5429264"/>
            <a:ext cx="23574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mapa myśli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357554" y="5488560"/>
            <a:ext cx="23574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wystawa prac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286512" y="5488560"/>
            <a:ext cx="23574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kwestionariusz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10000" contrast="20000"/>
          </a:blip>
          <a:srcRect/>
          <a:stretch>
            <a:fillRect/>
          </a:stretch>
        </p:blipFill>
        <p:spPr bwMode="auto">
          <a:xfrm flipV="1">
            <a:off x="6286512" y="3571876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33741" y="3571876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7158" y="500042"/>
            <a:ext cx="235745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praca z programem komputerowym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357554" y="804430"/>
            <a:ext cx="23574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prezentacja multimedialna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29388" y="500042"/>
            <a:ext cx="23574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gazetka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429388" y="2782669"/>
            <a:ext cx="235745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wyszukiwanie informacji w </a:t>
            </a:r>
            <a:r>
              <a:rPr lang="pl-PL" dirty="0" err="1" smtClean="0">
                <a:solidFill>
                  <a:schemeClr val="bg1"/>
                </a:solidFill>
              </a:rPr>
              <a:t>internecie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357554" y="3059668"/>
            <a:ext cx="23574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kontrakt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7158" y="3059668"/>
            <a:ext cx="23574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drzewo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429388" y="928670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6429"/>
          <a:stretch>
            <a:fillRect/>
          </a:stretch>
        </p:blipFill>
        <p:spPr bwMode="auto">
          <a:xfrm>
            <a:off x="6572264" y="3475088"/>
            <a:ext cx="2071702" cy="273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4234" t="7939" r="8962" b="4728"/>
          <a:stretch>
            <a:fillRect/>
          </a:stretch>
        </p:blipFill>
        <p:spPr bwMode="auto">
          <a:xfrm>
            <a:off x="3536149" y="3477787"/>
            <a:ext cx="2071702" cy="277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3030" t="6818" r="3030" b="4545"/>
          <a:stretch>
            <a:fillRect/>
          </a:stretch>
        </p:blipFill>
        <p:spPr bwMode="auto">
          <a:xfrm>
            <a:off x="500034" y="3475088"/>
            <a:ext cx="2071702" cy="273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/>
          <p:nvPr/>
        </p:nvPicPr>
        <p:blipFill>
          <a:blip r:embed="rId6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5" name="irc_mi" descr="http://upload.wikimedia.org/wikipedia/commons/thumb/3/34/POL_Olecko_COA.svg/2000px-POL_Olecko_COA.sv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216033"/>
            <a:ext cx="2379118" cy="178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1214422"/>
            <a:ext cx="2389700" cy="17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429684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00034" y="2488164"/>
            <a:ext cx="23574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wizytówka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428992" y="2500306"/>
            <a:ext cx="23574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pokaz filmu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86512" y="2500306"/>
            <a:ext cx="235745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burza mózgów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93273" y="5845750"/>
            <a:ext cx="235745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linia czasu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86512" y="5786454"/>
            <a:ext cx="23574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mapa myśli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0034" y="5845750"/>
            <a:ext cx="23574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doradztwo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2" name="irc_mi" descr="http://upload.wikimedia.org/wikipedia/commons/thumb/3/34/POL_Olecko_COA.svg/2000px-POL_Olecko_COA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480"/>
            <a:ext cx="2466956" cy="185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38490" y="340518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094229" y="3335531"/>
            <a:ext cx="2681269" cy="20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97626" y="3345656"/>
            <a:ext cx="27622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571480"/>
            <a:ext cx="2468543" cy="185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print"/>
          <a:srcRect t="7952"/>
          <a:stretch>
            <a:fillRect/>
          </a:stretch>
        </p:blipFill>
        <p:spPr bwMode="auto">
          <a:xfrm>
            <a:off x="3406411" y="714356"/>
            <a:ext cx="238003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Pozostałe metody pracy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miniwykład</a:t>
            </a:r>
            <a:endParaRPr lang="pl-PL" dirty="0" smtClean="0"/>
          </a:p>
          <a:p>
            <a:r>
              <a:rPr lang="pl-PL" dirty="0" smtClean="0"/>
              <a:t>dyskusja</a:t>
            </a:r>
          </a:p>
          <a:p>
            <a:r>
              <a:rPr lang="pl-PL" dirty="0" smtClean="0"/>
              <a:t>rundka</a:t>
            </a:r>
          </a:p>
          <a:p>
            <a:r>
              <a:rPr lang="pl-PL" dirty="0" smtClean="0"/>
              <a:t>elementy dramy</a:t>
            </a:r>
          </a:p>
          <a:p>
            <a:r>
              <a:rPr lang="pl-PL" dirty="0" err="1" smtClean="0"/>
              <a:t>minisymulacja</a:t>
            </a:r>
            <a:endParaRPr lang="pl-PL" dirty="0" smtClean="0"/>
          </a:p>
          <a:p>
            <a:r>
              <a:rPr lang="pl-PL" dirty="0" smtClean="0"/>
              <a:t>praca z tekstem</a:t>
            </a:r>
          </a:p>
          <a:p>
            <a:r>
              <a:rPr lang="pl-PL" dirty="0" smtClean="0"/>
              <a:t>wyjaśnienie</a:t>
            </a:r>
          </a:p>
          <a:p>
            <a:r>
              <a:rPr lang="pl-PL" dirty="0" smtClean="0"/>
              <a:t>metoda śnieżnej kuli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test</a:t>
            </a:r>
          </a:p>
          <a:p>
            <a:r>
              <a:rPr lang="pl-PL" dirty="0" smtClean="0"/>
              <a:t>pogadanka</a:t>
            </a:r>
          </a:p>
          <a:p>
            <a:r>
              <a:rPr lang="pl-PL" dirty="0" smtClean="0"/>
              <a:t>wywiad</a:t>
            </a:r>
          </a:p>
          <a:p>
            <a:r>
              <a:rPr lang="pl-PL" dirty="0" smtClean="0"/>
              <a:t>autoprezentacja</a:t>
            </a:r>
          </a:p>
          <a:p>
            <a:r>
              <a:rPr lang="pl-PL" dirty="0" smtClean="0"/>
              <a:t>rysunek</a:t>
            </a:r>
          </a:p>
          <a:p>
            <a:r>
              <a:rPr lang="pl-PL" dirty="0" smtClean="0"/>
              <a:t>analiza</a:t>
            </a:r>
          </a:p>
          <a:p>
            <a:r>
              <a:rPr lang="pl-PL" dirty="0" smtClean="0"/>
              <a:t>gry i zabawy integracyjne</a:t>
            </a:r>
          </a:p>
          <a:p>
            <a:r>
              <a:rPr lang="pl-PL" dirty="0" smtClean="0"/>
              <a:t>konsultacje</a:t>
            </a:r>
          </a:p>
          <a:p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7"/>
          </p:nvPr>
        </p:nvSpPr>
        <p:spPr>
          <a:xfrm>
            <a:off x="428596" y="6248206"/>
            <a:ext cx="8286808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Środki dydaktyczne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28596" y="6248206"/>
            <a:ext cx="8286808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6500826" y="1643050"/>
            <a:ext cx="2286016" cy="4343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- ponad 20 filmów DVD</a:t>
            </a:r>
          </a:p>
          <a:p>
            <a:pPr>
              <a:buFontTx/>
              <a:buChar char="-"/>
            </a:pPr>
            <a:r>
              <a:rPr lang="pl-PL" dirty="0" smtClean="0"/>
              <a:t>- program komputerowy </a:t>
            </a:r>
            <a:r>
              <a:rPr lang="pl-PL" dirty="0" err="1" smtClean="0"/>
              <a:t>eSzOk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- materiały biurowe</a:t>
            </a:r>
          </a:p>
          <a:p>
            <a:pPr>
              <a:buFontTx/>
              <a:buChar char="-"/>
            </a:pPr>
            <a:r>
              <a:rPr lang="pl-PL" dirty="0" smtClean="0"/>
              <a:t>- urządzenie wielofunkcyjne (</a:t>
            </a:r>
            <a:r>
              <a:rPr lang="pl-PL" dirty="0" err="1" smtClean="0"/>
              <a:t>ksero+drukarka</a:t>
            </a:r>
            <a:r>
              <a:rPr lang="pl-PL" dirty="0" smtClean="0"/>
              <a:t>)</a:t>
            </a:r>
          </a:p>
          <a:p>
            <a:pPr>
              <a:buFontTx/>
              <a:buChar char="-"/>
            </a:pPr>
            <a:r>
              <a:rPr lang="pl-PL" dirty="0" smtClean="0"/>
              <a:t>- Księgi Indywidualnego Rozwoju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00092" y="1571612"/>
            <a:ext cx="5186354" cy="4419600"/>
          </a:xfrm>
        </p:spPr>
        <p:txBody>
          <a:bodyPr/>
          <a:lstStyle/>
          <a:p>
            <a:r>
              <a:rPr lang="pl-PL" dirty="0" smtClean="0"/>
              <a:t>umożliwiły realizację celów</a:t>
            </a:r>
          </a:p>
          <a:p>
            <a:r>
              <a:rPr lang="pl-PL" dirty="0" smtClean="0"/>
              <a:t>podniosły jakość prowadzonych zajęć</a:t>
            </a:r>
          </a:p>
          <a:p>
            <a:r>
              <a:rPr lang="pl-PL" dirty="0" smtClean="0"/>
              <a:t>wpłynęły na atrakcyjność zajęć</a:t>
            </a:r>
          </a:p>
          <a:p>
            <a:r>
              <a:rPr lang="pl-PL" dirty="0" smtClean="0"/>
              <a:t>pozwoliły na wykorzystanie różnorodnych metod aktywizujących i nowatorskich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1" name="Obraz 10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2" name="irc_mi" descr="http://upload.wikimedia.org/wikipedia/commons/thumb/3/34/POL_Olecko_COA.svg/2000px-POL_Olecko_COA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Multimedia zakupione ze środków UE</a:t>
            </a:r>
            <a:endParaRPr lang="pl-PL" dirty="0"/>
          </a:p>
        </p:txBody>
      </p:sp>
      <p:pic>
        <p:nvPicPr>
          <p:cNvPr id="7" name="Symbol zastępczy zawartości 6" descr="CAM009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96488" y="1643050"/>
            <a:ext cx="337544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714876" y="2438400"/>
            <a:ext cx="3143272" cy="370524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Rolnictwo i środowisko</a:t>
            </a:r>
          </a:p>
          <a:p>
            <a:r>
              <a:rPr lang="pl-PL" dirty="0" smtClean="0"/>
              <a:t>Prawo i administracja</a:t>
            </a:r>
          </a:p>
          <a:p>
            <a:r>
              <a:rPr lang="pl-PL" dirty="0" smtClean="0"/>
              <a:t>Zarządzanie i finanse</a:t>
            </a:r>
          </a:p>
          <a:p>
            <a:r>
              <a:rPr lang="pl-PL" dirty="0" smtClean="0"/>
              <a:t>Kreacja</a:t>
            </a:r>
          </a:p>
          <a:p>
            <a:r>
              <a:rPr lang="pl-PL" dirty="0" smtClean="0"/>
              <a:t>Bezpieczeństwo i ochrona</a:t>
            </a:r>
          </a:p>
          <a:p>
            <a:r>
              <a:rPr lang="pl-PL" dirty="0" smtClean="0"/>
              <a:t>Nauka i edukacja</a:t>
            </a:r>
          </a:p>
          <a:p>
            <a:r>
              <a:rPr lang="pl-PL" dirty="0" smtClean="0"/>
              <a:t>Przemysł i budownictwo</a:t>
            </a:r>
          </a:p>
          <a:p>
            <a:r>
              <a:rPr lang="pl-PL" dirty="0" smtClean="0"/>
              <a:t>Usługi i turystyka</a:t>
            </a:r>
          </a:p>
          <a:p>
            <a:r>
              <a:rPr lang="pl-PL" dirty="0" smtClean="0"/>
              <a:t>Służba zdrowia</a:t>
            </a:r>
          </a:p>
          <a:p>
            <a:r>
              <a:rPr lang="pl-PL" dirty="0" smtClean="0"/>
              <a:t>Komputery i elektronika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7"/>
          </p:nvPr>
        </p:nvSpPr>
        <p:spPr>
          <a:xfrm>
            <a:off x="428596" y="6248206"/>
            <a:ext cx="8286808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"/>
          </p:nvPr>
        </p:nvSpPr>
        <p:spPr>
          <a:xfrm>
            <a:off x="4757766" y="1643050"/>
            <a:ext cx="3886200" cy="64008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10 filmów DVD  prezentujących 106 zawodów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048182" y="2643182"/>
            <a:ext cx="738664" cy="350046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Wytwórnia Filmów Szkoleniowych SYNERGIA: „Kalejdoskop zawodów”</a:t>
            </a:r>
          </a:p>
        </p:txBody>
      </p:sp>
      <p:pic>
        <p:nvPicPr>
          <p:cNvPr id="8" name="Obraz 7"/>
          <p:cNvPicPr/>
          <p:nvPr/>
        </p:nvPicPr>
        <p:blipFill>
          <a:blip r:embed="rId3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1" name="Obraz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upload.wikimedia.org/wikipedia/commons/thumb/3/34/POL_Olecko_COA.svg/2000px-POL_Olecko_COA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Multimedia zakupione ze środków UE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589566"/>
            <a:ext cx="4500594" cy="476839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Wystąpienia publiczne</a:t>
            </a:r>
          </a:p>
          <a:p>
            <a:r>
              <a:rPr lang="pl-PL" dirty="0" smtClean="0"/>
              <a:t>Asertywność</a:t>
            </a:r>
          </a:p>
          <a:p>
            <a:r>
              <a:rPr lang="pl-PL" dirty="0" smtClean="0"/>
              <a:t>Mój zawód. Moja firma</a:t>
            </a:r>
          </a:p>
          <a:p>
            <a:r>
              <a:rPr lang="pl-PL" dirty="0" smtClean="0"/>
              <a:t>Rozmowa kwalifikacyjna</a:t>
            </a:r>
          </a:p>
          <a:p>
            <a:r>
              <a:rPr lang="pl-PL" dirty="0" smtClean="0"/>
              <a:t>Zawód przyszłości: gdzie szukać, jak zdobyć?</a:t>
            </a:r>
          </a:p>
          <a:p>
            <a:r>
              <a:rPr lang="pl-PL" dirty="0" smtClean="0"/>
              <a:t>Myśl pozytywnie, czyli jak zostać optymistą</a:t>
            </a:r>
          </a:p>
          <a:p>
            <a:r>
              <a:rPr lang="pl-PL" dirty="0" smtClean="0"/>
              <a:t>Dopiąć swego, czyli jak wyznaczać i osiągać swoje cele</a:t>
            </a:r>
          </a:p>
          <a:p>
            <a:r>
              <a:rPr lang="pl-PL" dirty="0" smtClean="0"/>
              <a:t>Cykl: Autoprezentacja cz. III. Mowa ciała w praktyce</a:t>
            </a:r>
          </a:p>
          <a:p>
            <a:r>
              <a:rPr lang="pl-PL" dirty="0" smtClean="0"/>
              <a:t>Cykl: Autoprezentacja cz. II. Jak wywrzeć dobre wrażenie na innych?</a:t>
            </a:r>
          </a:p>
          <a:p>
            <a:r>
              <a:rPr lang="pl-PL" dirty="0" smtClean="0"/>
              <a:t>Planowanie kariery, czyli jak wybrać zawód</a:t>
            </a:r>
          </a:p>
          <a:p>
            <a:r>
              <a:rPr lang="pl-PL" dirty="0" smtClean="0"/>
              <a:t>Gdzie i jak szukać pracy?</a:t>
            </a:r>
          </a:p>
        </p:txBody>
      </p:sp>
      <p:pic>
        <p:nvPicPr>
          <p:cNvPr id="10" name="Symbol zastępczy zawartości 9" descr="CAM011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2491" y="2501624"/>
            <a:ext cx="3715789" cy="278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7"/>
          </p:nvPr>
        </p:nvSpPr>
        <p:spPr>
          <a:xfrm>
            <a:off x="428596" y="6248206"/>
            <a:ext cx="8286808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86380" y="1643050"/>
            <a:ext cx="364333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Wytwórnia Filmów Szkoleniowych SYNERGIA</a:t>
            </a:r>
          </a:p>
        </p:txBody>
      </p:sp>
      <p:pic>
        <p:nvPicPr>
          <p:cNvPr id="7" name="Obraz 6"/>
          <p:cNvPicPr/>
          <p:nvPr/>
        </p:nvPicPr>
        <p:blipFill>
          <a:blip r:embed="rId3"/>
          <a:srcRect t="15556" b="19973"/>
          <a:stretch>
            <a:fillRect/>
          </a:stretch>
        </p:blipFill>
        <p:spPr bwMode="auto">
          <a:xfrm>
            <a:off x="0" y="-24"/>
            <a:ext cx="2285984" cy="500042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upload.wikimedia.org/wikipedia/commons/thumb/3/34/POL_Olecko_COA.svg/2000px-POL_Olecko_COA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Multimedialny program komputerowy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428596" y="1752600"/>
            <a:ext cx="2571768" cy="4343400"/>
          </a:xfrm>
        </p:spPr>
        <p:txBody>
          <a:bodyPr/>
          <a:lstStyle/>
          <a:p>
            <a:pPr algn="ctr"/>
            <a:r>
              <a:rPr lang="pl-PL" sz="4800" dirty="0" err="1" smtClean="0"/>
              <a:t>eSzOK</a:t>
            </a:r>
            <a:endParaRPr lang="pl-PL" sz="4800" dirty="0" smtClean="0"/>
          </a:p>
          <a:p>
            <a:pPr algn="ctr"/>
            <a:r>
              <a:rPr lang="pl-PL" sz="2400" dirty="0" smtClean="0"/>
              <a:t>specjalistyczne oprogramowanie opracowane dla potrzeb Szkolnych Ośrodków Kariery cechujące się dużą innowacyjnością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11" name="Symbol zastępczy zawartości 10" descr="CAM009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753293"/>
            <a:ext cx="5822286" cy="436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Lenovo\Desktop\z aparatu\CAM01127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22368" t="29883" r="15790" b="19239"/>
          <a:stretch>
            <a:fillRect/>
          </a:stretch>
        </p:blipFill>
        <p:spPr bwMode="auto">
          <a:xfrm rot="16200000">
            <a:off x="7134648" y="4295376"/>
            <a:ext cx="2286016" cy="141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/>
          <p:nvPr/>
        </p:nvPicPr>
        <p:blipFill>
          <a:blip r:embed="rId4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9" name="Obraz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upload.wikimedia.org/wikipedia/commons/thumb/3/34/POL_Olecko_COA.svg/2000px-POL_Olecko_COA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Efekty wykorzystania ICT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pl-PL" dirty="0" smtClean="0"/>
              <a:t> wzbogaciły warsztat pracy</a:t>
            </a:r>
          </a:p>
          <a:p>
            <a:pPr marL="0" indent="0">
              <a:buFont typeface="Wingdings" pitchFamily="2" charset="2"/>
              <a:buChar char="q"/>
            </a:pPr>
            <a:r>
              <a:rPr lang="pl-PL" dirty="0" smtClean="0"/>
              <a:t> umożliwiły dużo efektywniejszą pracę</a:t>
            </a:r>
          </a:p>
          <a:p>
            <a:pPr marL="0" indent="0">
              <a:buFont typeface="Wingdings" pitchFamily="2" charset="2"/>
              <a:buChar char="q"/>
            </a:pPr>
            <a:r>
              <a:rPr lang="pl-PL" dirty="0" smtClean="0"/>
              <a:t> pozwoliły osiągnąć właściwe rezultaty</a:t>
            </a:r>
          </a:p>
          <a:p>
            <a:pPr marL="0" indent="0">
              <a:buFont typeface="Wingdings" pitchFamily="2" charset="2"/>
              <a:buChar char="q"/>
            </a:pP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705244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uatrakcyjniły zajęcia</a:t>
            </a:r>
          </a:p>
          <a:p>
            <a:r>
              <a:rPr lang="pl-PL" dirty="0" smtClean="0"/>
              <a:t>pozwoliły na pracę z wykorzystaniem innowacyjnych metod pracy</a:t>
            </a:r>
          </a:p>
          <a:p>
            <a:r>
              <a:rPr lang="pl-PL" dirty="0" smtClean="0"/>
              <a:t>były bogatym źródłem wiedzy</a:t>
            </a:r>
          </a:p>
          <a:p>
            <a:r>
              <a:rPr lang="pl-PL" dirty="0" smtClean="0"/>
              <a:t>umożliwiły sprawdzenie posiadanych kompetencji</a:t>
            </a:r>
          </a:p>
          <a:p>
            <a:r>
              <a:rPr lang="pl-PL" dirty="0" smtClean="0"/>
              <a:t>kształtowały postawy i zachowania potrzebne do realizacji własnej ścieżki zawodowej</a:t>
            </a:r>
          </a:p>
          <a:p>
            <a:r>
              <a:rPr lang="pl-PL" dirty="0" smtClean="0"/>
              <a:t>kreowały aktywne podejście do kariery</a:t>
            </a:r>
          </a:p>
          <a:p>
            <a:r>
              <a:rPr lang="pl-PL" dirty="0" smtClean="0"/>
              <a:t>zapoznały z regułami rządzącymi rynkiem pracy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7"/>
          </p:nvPr>
        </p:nvSpPr>
        <p:spPr>
          <a:xfrm>
            <a:off x="357158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l-PL" dirty="0" smtClean="0"/>
              <a:t>doradcy zawodowemu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uczestnikom</a:t>
            </a:r>
            <a:endParaRPr lang="pl-PL" dirty="0"/>
          </a:p>
        </p:txBody>
      </p:sp>
      <p:pic>
        <p:nvPicPr>
          <p:cNvPr id="10" name="Obraz 9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1" name="Obraz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dirty="0" smtClean="0"/>
              <a:t>Kraina Dziecięcego Sukcesu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100" dirty="0" smtClean="0"/>
              <a:t>program rozwojowy dla uczniów wiejskich placówek oświatowych  z Gminy Olecko</a:t>
            </a:r>
            <a:endParaRPr lang="pl-PL" sz="21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28596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pl-PL" sz="2400" dirty="0" smtClean="0"/>
              <a:t>projekt współfinansowany ze środków Unii Europejskiej </a:t>
            </a:r>
            <a:br>
              <a:rPr lang="pl-PL" sz="2400" dirty="0" smtClean="0"/>
            </a:br>
            <a:r>
              <a:rPr lang="pl-PL" sz="2400" dirty="0" smtClean="0"/>
              <a:t>w ramach Europejskiego Funduszu Społecznego</a:t>
            </a:r>
          </a:p>
          <a:p>
            <a:pPr indent="0">
              <a:buNone/>
            </a:pPr>
            <a:r>
              <a:rPr lang="pl-PL" sz="2400" dirty="0" smtClean="0"/>
              <a:t>Program Operacyjny Kapitał Ludzki 2007-2013</a:t>
            </a:r>
            <a:br>
              <a:rPr lang="pl-PL" sz="2400" dirty="0" smtClean="0"/>
            </a:br>
            <a:r>
              <a:rPr lang="pl-PL" sz="2400" dirty="0" smtClean="0"/>
              <a:t>Priorytet IX Rozwój wykształcenia i kompetencji w regionach </a:t>
            </a:r>
            <a:br>
              <a:rPr lang="pl-PL" sz="2400" dirty="0" smtClean="0"/>
            </a:br>
            <a:r>
              <a:rPr lang="pl-PL" sz="2400" dirty="0" smtClean="0"/>
              <a:t>Działanie 9.1 Wyrównywanie szans edukacyjnych i zapewnienie wysokiej jakości usług edukacyjnych świadczonych w systemie oświaty</a:t>
            </a:r>
            <a:br>
              <a:rPr lang="pl-PL" sz="2400" dirty="0" smtClean="0"/>
            </a:br>
            <a:r>
              <a:rPr lang="pl-PL" sz="2400" dirty="0" err="1" smtClean="0"/>
              <a:t>Poddziałanie</a:t>
            </a:r>
            <a:r>
              <a:rPr lang="pl-PL" sz="2400" dirty="0" smtClean="0"/>
              <a:t> 9.1.2 Wyrównywanie szans edukacyjnych uczniów z grup o utrudnionym dostępie do edukacji oraz zmniejszenie różnic w jakości usług edukacyjnych</a:t>
            </a:r>
            <a:endParaRPr lang="pl-PL" sz="2400" dirty="0"/>
          </a:p>
        </p:txBody>
      </p:sp>
      <p:pic>
        <p:nvPicPr>
          <p:cNvPr id="5" name="Obraz 4"/>
          <p:cNvPicPr/>
          <p:nvPr/>
        </p:nvPicPr>
        <p:blipFill>
          <a:blip r:embed="rId3"/>
          <a:srcRect t="15556" b="19973"/>
          <a:stretch>
            <a:fillRect/>
          </a:stretch>
        </p:blipFill>
        <p:spPr bwMode="auto">
          <a:xfrm>
            <a:off x="642910" y="5429264"/>
            <a:ext cx="2343150" cy="628650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405456"/>
            <a:ext cx="1828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3/34/POL_Olecko_COA.svg/2000px-POL_Olecko_COA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0529" y="5429264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Produkty: dokumenty 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28596" y="6278585"/>
            <a:ext cx="8286808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1571612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/>
          <p:nvPr/>
        </p:nvPicPr>
        <p:blipFill>
          <a:blip r:embed="rId7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upload.wikimedia.org/wikipedia/commons/thumb/3/34/POL_Olecko_COA.svg/2000px-POL_Olecko_COA.sv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Produkty: pracownia </a:t>
            </a:r>
            <a:r>
              <a:rPr lang="pl-PL" dirty="0" err="1" smtClean="0"/>
              <a:t>SzOK</a:t>
            </a:r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428596" y="6248206"/>
            <a:ext cx="8286808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pic>
        <p:nvPicPr>
          <p:cNvPr id="7" name="Symbol zastępczy obrazu 6" descr="CAM009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20000"/>
          </a:blip>
          <a:srcRect l="4947" t="1613" r="13333" b="1613"/>
          <a:stretch>
            <a:fillRect/>
          </a:stretch>
        </p:blipFill>
        <p:spPr>
          <a:xfrm>
            <a:off x="5715008" y="1714488"/>
            <a:ext cx="266940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/>
          <p:nvPr/>
        </p:nvPicPr>
        <p:blipFill>
          <a:blip r:embed="rId3"/>
          <a:srcRect t="15556" b="19973"/>
          <a:stretch>
            <a:fillRect/>
          </a:stretch>
        </p:blipFill>
        <p:spPr bwMode="auto">
          <a:xfrm>
            <a:off x="0" y="-24"/>
            <a:ext cx="2285984" cy="500042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upload.wikimedia.org/wikipedia/commons/thumb/3/34/POL_Olecko_COA.svg/2000px-POL_Olecko_COA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714348" y="1714488"/>
            <a:ext cx="4572032" cy="418576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 </a:t>
            </a:r>
          </a:p>
          <a:p>
            <a:pPr algn="ctr"/>
            <a:endParaRPr lang="pl-PL" sz="1400" b="1" dirty="0" smtClean="0"/>
          </a:p>
          <a:p>
            <a:pPr algn="ctr"/>
            <a:endParaRPr lang="pl-PL" sz="1400" b="1" dirty="0" smtClean="0"/>
          </a:p>
          <a:p>
            <a:pPr algn="ctr"/>
            <a:endParaRPr lang="pl-PL" sz="1400" b="1" dirty="0" smtClean="0"/>
          </a:p>
          <a:p>
            <a:pPr algn="ctr"/>
            <a:r>
              <a:rPr lang="pl-PL" sz="1400" b="1" dirty="0" smtClean="0">
                <a:latin typeface="Garamond" pitchFamily="18" charset="0"/>
              </a:rPr>
              <a:t>REGULAMIN  SZKOLNEGO  OŚRODKA  KARIERY</a:t>
            </a:r>
            <a:endParaRPr lang="pl-PL" sz="1400" dirty="0" smtClean="0">
              <a:latin typeface="Garamond" pitchFamily="18" charset="0"/>
            </a:endParaRPr>
          </a:p>
          <a:p>
            <a:pPr algn="ctr"/>
            <a:r>
              <a:rPr lang="pl-PL" sz="1400" dirty="0" smtClean="0">
                <a:latin typeface="Garamond" pitchFamily="18" charset="0"/>
              </a:rPr>
              <a:t>w Gimnazjum z Oddziałami Integracyjnymi w Kijewie</a:t>
            </a:r>
          </a:p>
          <a:p>
            <a:r>
              <a:rPr lang="pl-PL" sz="1400" dirty="0" smtClean="0">
                <a:latin typeface="Garamond" pitchFamily="18" charset="0"/>
              </a:rPr>
              <a:t> </a:t>
            </a:r>
          </a:p>
          <a:p>
            <a:r>
              <a:rPr lang="pl-PL" sz="1400" dirty="0" smtClean="0">
                <a:latin typeface="Garamond" pitchFamily="18" charset="0"/>
              </a:rPr>
              <a:t> </a:t>
            </a:r>
          </a:p>
          <a:p>
            <a:pPr lvl="0" algn="just"/>
            <a:r>
              <a:rPr lang="pl-PL" sz="1400" dirty="0" smtClean="0">
                <a:latin typeface="Garamond" pitchFamily="18" charset="0"/>
              </a:rPr>
              <a:t>1. Szkolny Ośrodek Kariery mieści się w pracowni multimedialnej Gimnazjum z Oddziałami Integracyjnymi </a:t>
            </a:r>
            <a:br>
              <a:rPr lang="pl-PL" sz="1400" dirty="0" smtClean="0">
                <a:latin typeface="Garamond" pitchFamily="18" charset="0"/>
              </a:rPr>
            </a:br>
            <a:r>
              <a:rPr lang="pl-PL" sz="1400" dirty="0" smtClean="0">
                <a:latin typeface="Garamond" pitchFamily="18" charset="0"/>
              </a:rPr>
              <a:t>w Kijewie (sala 17).</a:t>
            </a:r>
          </a:p>
          <a:p>
            <a:pPr lvl="0" algn="just"/>
            <a:r>
              <a:rPr lang="pl-PL" sz="1400" dirty="0" smtClean="0">
                <a:latin typeface="Garamond" pitchFamily="18" charset="0"/>
              </a:rPr>
              <a:t>2. </a:t>
            </a:r>
            <a:r>
              <a:rPr lang="pl-PL" sz="1400" dirty="0" err="1" smtClean="0">
                <a:latin typeface="Garamond" pitchFamily="18" charset="0"/>
              </a:rPr>
              <a:t>SzOK</a:t>
            </a:r>
            <a:r>
              <a:rPr lang="pl-PL" sz="1400" dirty="0" smtClean="0">
                <a:latin typeface="Garamond" pitchFamily="18" charset="0"/>
              </a:rPr>
              <a:t> przeznaczony jest do realizacji zadań przypisanych doradcy zawodowemu w ramach realizacji projektu „Kraina Dziecięcego Sukcesu – program rozwojowy dla uczniów wiejskich placówek oświatowych z Gminy Olecko” oraz </a:t>
            </a:r>
            <a:br>
              <a:rPr lang="pl-PL" sz="1400" dirty="0" smtClean="0">
                <a:latin typeface="Garamond" pitchFamily="18" charset="0"/>
              </a:rPr>
            </a:br>
            <a:r>
              <a:rPr lang="pl-PL" sz="1400" dirty="0" smtClean="0">
                <a:latin typeface="Garamond" pitchFamily="18" charset="0"/>
              </a:rPr>
              <a:t>w ramach zajęć pozalekcyjnych oferowanych przez Gimnazjum z Oddziałami Integracyjnymi w Kijewie.</a:t>
            </a:r>
          </a:p>
          <a:p>
            <a:pPr lvl="0"/>
            <a:r>
              <a:rPr lang="pl-PL" sz="1400" dirty="0" smtClean="0">
                <a:latin typeface="Garamond" pitchFamily="18" charset="0"/>
              </a:rPr>
              <a:t>			            (…)</a:t>
            </a:r>
          </a:p>
          <a:p>
            <a:endParaRPr lang="pl-PL" sz="1400" dirty="0"/>
          </a:p>
        </p:txBody>
      </p:sp>
      <p:pic>
        <p:nvPicPr>
          <p:cNvPr id="11" name="Obraz 10"/>
          <p:cNvPicPr/>
          <p:nvPr/>
        </p:nvPicPr>
        <p:blipFill>
          <a:blip r:embed="rId3"/>
          <a:srcRect t="15556" b="19973"/>
          <a:stretch>
            <a:fillRect/>
          </a:stretch>
        </p:blipFill>
        <p:spPr bwMode="auto">
          <a:xfrm>
            <a:off x="857224" y="1785926"/>
            <a:ext cx="1571604" cy="357166"/>
          </a:xfrm>
          <a:prstGeom prst="rect">
            <a:avLst/>
          </a:prstGeom>
          <a:noFill/>
        </p:spPr>
      </p:pic>
      <p:pic>
        <p:nvPicPr>
          <p:cNvPr id="12" name="Obraz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785926"/>
            <a:ext cx="13573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Produkty: zasoby na </a:t>
            </a:r>
            <a:r>
              <a:rPr lang="pl-PL" sz="3600" dirty="0" err="1" smtClean="0"/>
              <a:t>olecko.platforman.edu.pl</a:t>
            </a:r>
            <a:endParaRPr lang="pl-PL" sz="36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319458" cy="434340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Wykorzystanie platformy </a:t>
            </a:r>
            <a:br>
              <a:rPr lang="pl-PL" dirty="0" smtClean="0"/>
            </a:br>
            <a:r>
              <a:rPr lang="pl-PL" dirty="0" err="1" smtClean="0"/>
              <a:t>e-learningowej</a:t>
            </a:r>
            <a:r>
              <a:rPr lang="pl-PL" dirty="0" smtClean="0"/>
              <a:t> projektu „Nauczyciel XXI wieku – przygotowanie nauczycieli z wiejskich szkół Gminy Olecko do stosowania e-learningu </a:t>
            </a:r>
            <a:br>
              <a:rPr lang="pl-PL" dirty="0" smtClean="0"/>
            </a:br>
            <a:r>
              <a:rPr lang="pl-PL" dirty="0" smtClean="0"/>
              <a:t>w nauczaniu i samokształceniu” </a:t>
            </a:r>
            <a:br>
              <a:rPr lang="pl-PL" dirty="0" smtClean="0"/>
            </a:br>
            <a:r>
              <a:rPr lang="pl-PL" dirty="0" smtClean="0"/>
              <a:t>w celu:</a:t>
            </a:r>
          </a:p>
          <a:p>
            <a:pPr>
              <a:buFontTx/>
              <a:buChar char="-"/>
            </a:pPr>
            <a:r>
              <a:rPr lang="pl-PL" dirty="0" smtClean="0"/>
              <a:t>- gromadzenia materiałów do zajęć</a:t>
            </a:r>
          </a:p>
          <a:p>
            <a:pPr>
              <a:buFontTx/>
              <a:buChar char="-"/>
            </a:pPr>
            <a:r>
              <a:rPr lang="pl-PL" dirty="0" smtClean="0"/>
              <a:t>rozpowszechniania informacji z zakresu doradztwa</a:t>
            </a:r>
          </a:p>
          <a:p>
            <a:pPr>
              <a:buFontTx/>
              <a:buChar char="-"/>
            </a:pPr>
            <a:r>
              <a:rPr lang="pl-PL" dirty="0" smtClean="0"/>
              <a:t>- publikowania wypracowanych materiałów</a:t>
            </a:r>
          </a:p>
          <a:p>
            <a:pPr>
              <a:buFontTx/>
              <a:buChar char="-"/>
            </a:pPr>
            <a:r>
              <a:rPr lang="pl-PL" dirty="0" smtClean="0"/>
              <a:t>- komunikacji między uczestnikami projektu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6" name="irc_mi" descr="http://upload.wikimedia.org/wikipedia/commons/thumb/3/34/POL_Olecko_COA.svg/2000px-POL_Olecko_COA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4143372" y="1785926"/>
            <a:ext cx="4500594" cy="202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4143372" y="4000504"/>
            <a:ext cx="4500594" cy="200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WYNIKI ANKIET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28596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429684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pic>
        <p:nvPicPr>
          <p:cNvPr id="6" name="Symbol zastępczy zawartości 5" descr="CAM0060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43655" y="4000504"/>
            <a:ext cx="2786063" cy="2089150"/>
          </a:xfrm>
        </p:spPr>
      </p:pic>
      <p:pic>
        <p:nvPicPr>
          <p:cNvPr id="7" name="Symbol zastępczy zawartości 6" descr="CAM0062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2786063" cy="2089150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85794"/>
            <a:ext cx="2786050" cy="20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4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t="17409" b="21406"/>
          <a:stretch>
            <a:fillRect/>
          </a:stretch>
        </p:blipFill>
        <p:spPr bwMode="auto">
          <a:xfrm>
            <a:off x="6143636" y="785794"/>
            <a:ext cx="27146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214282" y="3129977"/>
            <a:ext cx="871543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Uczniowie podczas zajęć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/>
          <p:nvPr/>
        </p:nvPicPr>
        <p:blipFill>
          <a:blip r:embed="rId7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1" name="Obraz 1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upload.wikimedia.org/wikipedia/commons/thumb/3/34/POL_Olecko_COA.svg/2000px-POL_Olecko_COA.sv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 t="3419"/>
          <a:stretch>
            <a:fillRect/>
          </a:stretch>
        </p:blipFill>
        <p:spPr bwMode="auto">
          <a:xfrm>
            <a:off x="187098" y="4000504"/>
            <a:ext cx="2884704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Debata „Planuję swoją przyszłość” z udziałem uczestników projektu, rodziców i nauczycieli oraz przyjęcie wniosków na przyszłość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zajęć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>
          <a:xfrm>
            <a:off x="357158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z debaty na przyszłość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pl-PL" dirty="0" smtClean="0"/>
              <a:t>prowadzący:</a:t>
            </a:r>
          </a:p>
          <a:p>
            <a:pPr algn="r"/>
            <a:r>
              <a:rPr lang="pl-PL" dirty="0" smtClean="0"/>
              <a:t>Agnieszka </a:t>
            </a:r>
            <a:r>
              <a:rPr lang="pl-PL" dirty="0" err="1" smtClean="0"/>
              <a:t>Gryniewicz</a:t>
            </a:r>
            <a:endParaRPr lang="pl-PL" dirty="0" smtClean="0"/>
          </a:p>
          <a:p>
            <a:pPr algn="r"/>
            <a:r>
              <a:rPr lang="pl-PL" dirty="0" smtClean="0"/>
              <a:t>Andrzej Malinowski</a:t>
            </a:r>
          </a:p>
          <a:p>
            <a:pPr algn="r"/>
            <a:r>
              <a:rPr lang="pl-PL" dirty="0" smtClean="0"/>
              <a:t>Barbara Taraszkiewicz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DORADZTWO EDUKACYJNO-ZAWODOWE</a:t>
            </a:r>
            <a:endParaRPr lang="pl-PL" sz="32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428596" y="6248206"/>
            <a:ext cx="8286808" cy="365125"/>
          </a:xfrm>
        </p:spPr>
        <p:txBody>
          <a:bodyPr/>
          <a:lstStyle/>
          <a:p>
            <a:pPr algn="ctr"/>
            <a:r>
              <a:rPr lang="pl-PL" smtClean="0"/>
              <a:t>Projekt współfinansowany ze środków Unii Europejskiej w ramach Europejskiego Funduszu Społecznego </a:t>
            </a:r>
            <a:br>
              <a:rPr lang="pl-PL" smtClean="0"/>
            </a:br>
            <a:r>
              <a:rPr lang="pl-PL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9" name="Obraz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Organizacja zajęć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28596" y="6215082"/>
            <a:ext cx="8286808" cy="365125"/>
          </a:xfrm>
        </p:spPr>
        <p:txBody>
          <a:bodyPr/>
          <a:lstStyle/>
          <a:p>
            <a:pPr algn="ctr"/>
            <a:r>
              <a:rPr lang="pl-PL" smtClean="0"/>
              <a:t>Projekt współfinansowany ze środków Unii Europejskiej w ramach Europejskiego Funduszu Społecznego </a:t>
            </a:r>
            <a:br>
              <a:rPr lang="pl-PL" smtClean="0"/>
            </a:br>
            <a:r>
              <a:rPr lang="pl-PL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1488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czas trwania: marzec 2014 – maj 2015 (3 semestry)</a:t>
            </a:r>
          </a:p>
          <a:p>
            <a:r>
              <a:rPr lang="pl-PL" dirty="0" smtClean="0"/>
              <a:t>realizacja zajęć po lekcjach lub w dni wolne od nauki</a:t>
            </a:r>
          </a:p>
          <a:p>
            <a:r>
              <a:rPr lang="pl-PL" dirty="0" smtClean="0"/>
              <a:t>zapewnienie posiłku</a:t>
            </a:r>
          </a:p>
          <a:p>
            <a:r>
              <a:rPr lang="pl-PL" dirty="0" smtClean="0"/>
              <a:t>zorganizowanie dowozu do domu</a:t>
            </a:r>
          </a:p>
          <a:p>
            <a:r>
              <a:rPr lang="pl-PL" dirty="0" smtClean="0"/>
              <a:t>wyposażenie grup i pracowni w niezbędne materiały</a:t>
            </a:r>
          </a:p>
          <a:p>
            <a:r>
              <a:rPr lang="pl-PL" dirty="0" smtClean="0"/>
              <a:t>forma zajęć indywidualnych i grupowych</a:t>
            </a:r>
          </a:p>
          <a:p>
            <a:r>
              <a:rPr lang="pl-PL" dirty="0" smtClean="0"/>
              <a:t>wykorzystanie podczas zajęć aktywnych, innowacyjnych form nauczania oraz technologii informacyjno-telekomunikacyjnej (ITC)</a:t>
            </a:r>
          </a:p>
          <a:p>
            <a:r>
              <a:rPr lang="pl-PL" dirty="0" smtClean="0"/>
              <a:t>uwzględnienie specjalnych potrzeb edukacyjnych uczestników projektu</a:t>
            </a:r>
          </a:p>
          <a:p>
            <a:r>
              <a:rPr lang="pl-PL" dirty="0" smtClean="0"/>
              <a:t>ukazanie wpływu stereotypów na kobiety i mężczyzn w życiu</a:t>
            </a:r>
          </a:p>
          <a:p>
            <a:r>
              <a:rPr lang="pl-PL" dirty="0" smtClean="0"/>
              <a:t>wyposażenie każdego uczestnika w Księgę Indywidualnego Rozwoju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3/34/POL_Olecko_COA.svg/2000px-POL_Olecko_COA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Doradztwo dla uczniów gimnazjum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28596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</p:nvPr>
        </p:nvGraphicFramePr>
        <p:xfrm>
          <a:off x="571472" y="1571612"/>
          <a:ext cx="8258201" cy="43241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7478"/>
                <a:gridCol w="1000132"/>
                <a:gridCol w="642942"/>
                <a:gridCol w="1071570"/>
                <a:gridCol w="928694"/>
                <a:gridCol w="1000132"/>
                <a:gridCol w="857253"/>
              </a:tblGrid>
              <a:tr h="390744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MIEJSCE PROWADZENIA ZAJĘĆ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</a:t>
                      </a:r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7443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łącznie uczniów</a:t>
                      </a:r>
                      <a:endParaRPr lang="pl-PL" dirty="0"/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grup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godzin na grupę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godzin w 2014</a:t>
                      </a:r>
                      <a:r>
                        <a:rPr lang="pl-PL" baseline="0" dirty="0" smtClean="0"/>
                        <a:t> </a:t>
                      </a:r>
                      <a:endParaRPr lang="pl-PL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godzin w 2015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godzin łącznie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6094">
                <a:tc>
                  <a:txBody>
                    <a:bodyPr/>
                    <a:lstStyle/>
                    <a:p>
                      <a:r>
                        <a:rPr lang="pl-PL" dirty="0" smtClean="0"/>
                        <a:t>Gimnazjum z Oddziałami Integracyjnymi w Kijewie</a:t>
                      </a:r>
                      <a:endParaRPr lang="pl-PL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39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61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215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90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305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Gimnazjum w Judzikach</a:t>
                      </a:r>
                      <a:endParaRPr lang="pl-PL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61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129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54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183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347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Gimnazjum w Babkach Oleckich</a:t>
                      </a:r>
                      <a:endParaRPr lang="pl-PL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27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61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172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72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244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744"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razem</a:t>
                      </a:r>
                      <a:endParaRPr lang="pl-PL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83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61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516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216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732</a:t>
                      </a:r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Obraz 5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7" name="Obraz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zajęć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57158" y="6248206"/>
            <a:ext cx="8429684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2000" dirty="0" smtClean="0"/>
              <a:t>stworzenie realnej możliwości zdobycia wiedzy i umiejętności niezbędnych </a:t>
            </a:r>
            <a:br>
              <a:rPr lang="pl-PL" sz="2000" dirty="0" smtClean="0"/>
            </a:br>
            <a:r>
              <a:rPr lang="pl-PL" sz="2000" dirty="0" smtClean="0"/>
              <a:t>do odnalezienia swojego miejsca na drodze kariery zawodowej</a:t>
            </a:r>
          </a:p>
          <a:p>
            <a:pPr>
              <a:buNone/>
            </a:pPr>
            <a:r>
              <a:rPr lang="pl-PL" sz="1900" dirty="0" smtClean="0"/>
              <a:t>Uczeń:</a:t>
            </a:r>
          </a:p>
          <a:p>
            <a:r>
              <a:rPr lang="pl-PL" sz="1900" dirty="0" smtClean="0"/>
              <a:t>poznaje siebie i własne predyspozycje zawodowe</a:t>
            </a:r>
          </a:p>
          <a:p>
            <a:r>
              <a:rPr lang="pl-PL" sz="1900" dirty="0" smtClean="0"/>
              <a:t>zdobywa informacje o strukturze szkolnictwa w Polsce i kierunkach kształcenia</a:t>
            </a:r>
          </a:p>
          <a:p>
            <a:r>
              <a:rPr lang="pl-PL" sz="1900" dirty="0" smtClean="0"/>
              <a:t>charakteryzuje wybrane zawody </a:t>
            </a:r>
          </a:p>
          <a:p>
            <a:r>
              <a:rPr lang="pl-PL" sz="1900" dirty="0" smtClean="0"/>
              <a:t>zna zasady rządzące rynkiem pracy</a:t>
            </a:r>
          </a:p>
          <a:p>
            <a:r>
              <a:rPr lang="pl-PL" sz="1900" dirty="0" smtClean="0"/>
              <a:t>planuje własną karierą zawodową</a:t>
            </a:r>
          </a:p>
          <a:p>
            <a:r>
              <a:rPr lang="pl-PL" sz="1900" dirty="0" smtClean="0"/>
              <a:t>podnosi kompetencje kluczowe takie jak: porozumiewanie się w języku ojczystym, społeczeństwo obywatelskie, inicjatywa i przedsiębiorczość</a:t>
            </a:r>
          </a:p>
          <a:p>
            <a:r>
              <a:rPr lang="pl-PL" sz="1900" dirty="0" smtClean="0"/>
              <a:t>odczuwa wzrost pewności siebie i poczucia własnej wartości</a:t>
            </a:r>
          </a:p>
          <a:p>
            <a:r>
              <a:rPr lang="pl-PL" sz="1900" dirty="0" smtClean="0"/>
              <a:t>podnosi swoją samoocenę</a:t>
            </a:r>
            <a:endParaRPr lang="pl-PL" sz="1900" dirty="0"/>
          </a:p>
        </p:txBody>
      </p:sp>
      <p:pic>
        <p:nvPicPr>
          <p:cNvPr id="5" name="Obraz 4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-24"/>
            <a:ext cx="2285984" cy="500042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Działania podejmowane podczas zajęć doradztwa edukacyjno-zawodowego zmierzające do osiągnięcia założonych celów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Realizacja celów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>
          <a:xfrm>
            <a:off x="357158" y="6248206"/>
            <a:ext cx="8429684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8" name="irc_mi" descr="http://upload.wikimedia.org/wikipedia/commons/thumb/3/34/POL_Olecko_COA.svg/2000px-POL_Olecko_COA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tematyczny programu pracy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28596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integracja uczestników w grupie</a:t>
            </a:r>
          </a:p>
          <a:p>
            <a:r>
              <a:rPr lang="pl-PL" dirty="0" smtClean="0"/>
              <a:t>samopoznanie</a:t>
            </a:r>
          </a:p>
          <a:p>
            <a:r>
              <a:rPr lang="pl-PL" dirty="0" smtClean="0"/>
              <a:t>preferencje zawodowe</a:t>
            </a:r>
          </a:p>
          <a:p>
            <a:r>
              <a:rPr lang="pl-PL" dirty="0" smtClean="0"/>
              <a:t>charakterystyka zawodów</a:t>
            </a:r>
          </a:p>
          <a:p>
            <a:r>
              <a:rPr lang="pl-PL" dirty="0" smtClean="0"/>
              <a:t>system kształcenia w Polsce</a:t>
            </a:r>
          </a:p>
          <a:p>
            <a:r>
              <a:rPr lang="pl-PL" dirty="0" smtClean="0"/>
              <a:t>rynek pracy</a:t>
            </a:r>
          </a:p>
          <a:p>
            <a:r>
              <a:rPr lang="pl-PL" dirty="0" smtClean="0"/>
              <a:t>indywidualne plany działań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pload.wikimedia.org/wikipedia/commons/thumb/3/34/POL_Olecko_COA.svg/2000px-POL_Olecko_CO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Formy pracy</a:t>
            </a:r>
            <a:endParaRPr lang="pl-PL" dirty="0"/>
          </a:p>
        </p:txBody>
      </p:sp>
      <p:pic>
        <p:nvPicPr>
          <p:cNvPr id="12" name="Symbol zastępczy zawartości 11" descr="100_13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357431"/>
            <a:ext cx="3105144" cy="232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ymbol zastępczy zawartości 13" descr="CAM006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357431"/>
            <a:ext cx="3143272" cy="235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ymbol zastępczy stopki 7"/>
          <p:cNvSpPr>
            <a:spLocks noGrp="1"/>
          </p:cNvSpPr>
          <p:nvPr>
            <p:ph type="ftr" sz="quarter" idx="17"/>
          </p:nvPr>
        </p:nvSpPr>
        <p:spPr>
          <a:xfrm>
            <a:off x="428596" y="6248206"/>
            <a:ext cx="8358246" cy="365125"/>
          </a:xfrm>
        </p:spPr>
        <p:txBody>
          <a:bodyPr/>
          <a:lstStyle/>
          <a:p>
            <a:pPr algn="ctr"/>
            <a:r>
              <a:rPr lang="pl-PL" dirty="0" smtClean="0"/>
              <a:t>Projekt współfinansowany ze środków Unii Europejskiej w ramach Europejskiego Funduszu Społecznego </a:t>
            </a:r>
            <a:br>
              <a:rPr lang="pl-PL" dirty="0" smtClean="0"/>
            </a:br>
            <a:r>
              <a:rPr lang="pl-PL" dirty="0" smtClean="0"/>
              <a:t>„Kraina Dziecięcego Sukcesu - program rozwojowy dla uczniów wiejskich placówek oświatowych z Gminy Olecko”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"/>
          </p:nvPr>
        </p:nvSpPr>
        <p:spPr>
          <a:xfrm>
            <a:off x="609600" y="1643050"/>
            <a:ext cx="3886200" cy="640080"/>
          </a:xfrm>
        </p:spPr>
        <p:txBody>
          <a:bodyPr/>
          <a:lstStyle/>
          <a:p>
            <a:r>
              <a:rPr lang="pl-PL" dirty="0" smtClean="0"/>
              <a:t>indywidualna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800600" y="1643050"/>
            <a:ext cx="3886200" cy="640080"/>
          </a:xfrm>
        </p:spPr>
        <p:txBody>
          <a:bodyPr/>
          <a:lstStyle/>
          <a:p>
            <a:r>
              <a:rPr lang="pl-PL" dirty="0" smtClean="0"/>
              <a:t>grupowa</a:t>
            </a:r>
            <a:endParaRPr lang="pl-PL" dirty="0"/>
          </a:p>
        </p:txBody>
      </p:sp>
      <p:pic>
        <p:nvPicPr>
          <p:cNvPr id="9" name="Obraz 8"/>
          <p:cNvPicPr/>
          <p:nvPr/>
        </p:nvPicPr>
        <p:blipFill>
          <a:blip r:embed="rId4"/>
          <a:srcRect t="15556" b="19973"/>
          <a:stretch>
            <a:fillRect/>
          </a:stretch>
        </p:blipFill>
        <p:spPr bwMode="auto">
          <a:xfrm>
            <a:off x="0" y="0"/>
            <a:ext cx="2285984" cy="500042"/>
          </a:xfrm>
          <a:prstGeom prst="rect">
            <a:avLst/>
          </a:prstGeom>
          <a:noFill/>
        </p:spPr>
      </p:pic>
      <p:pic>
        <p:nvPicPr>
          <p:cNvPr id="10" name="Obraz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8076" y="0"/>
            <a:ext cx="168592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upload.wikimedia.org/wikipedia/commons/thumb/3/34/POL_Olecko_COA.svg/2000px-POL_Olecko_COA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000" y="66918"/>
            <a:ext cx="50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4786314" y="485776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aktywizuje, sprzyja uspołecznieniu, uczy współpracy, pełnienia ról, daje więcej możliwości posługiwania się językiem ojczystym 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42910" y="485776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uczy samodzielności i odpowiedzialności za wykonanie zadania, rozwija umiejętności, wzmacnia wiarę we własne możliwości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2001</TotalTime>
  <Words>929</Words>
  <PresentationFormat>Pokaz na ekranie (4:3)</PresentationFormat>
  <Paragraphs>241</Paragraphs>
  <Slides>26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Średni</vt:lpstr>
      <vt:lpstr>Kraina Dziecięcego Sukcesu  – program rozwojowy dla uczniów wiejskich placówek oświatowych  z Gminy   Olecko </vt:lpstr>
      <vt:lpstr>Kraina Dziecięcego Sukcesu program rozwojowy dla uczniów wiejskich placówek oświatowych  z Gminy Olecko</vt:lpstr>
      <vt:lpstr>DORADZTWO EDUKACYJNO-ZAWODOWE</vt:lpstr>
      <vt:lpstr>Organizacja zajęć</vt:lpstr>
      <vt:lpstr>Doradztwo dla uczniów gimnazjum</vt:lpstr>
      <vt:lpstr>Cele zajęć</vt:lpstr>
      <vt:lpstr>Realizacja celów</vt:lpstr>
      <vt:lpstr>Zakres tematyczny programu pracy </vt:lpstr>
      <vt:lpstr>Formy pracy</vt:lpstr>
      <vt:lpstr>Stosowane metody pracy</vt:lpstr>
      <vt:lpstr>Slajd 11</vt:lpstr>
      <vt:lpstr>Slajd 12</vt:lpstr>
      <vt:lpstr>Slajd 13</vt:lpstr>
      <vt:lpstr>Pozostałe metody pracy</vt:lpstr>
      <vt:lpstr>Środki dydaktyczne</vt:lpstr>
      <vt:lpstr>Multimedia zakupione ze środków UE</vt:lpstr>
      <vt:lpstr>Multimedia zakupione ze środków UE</vt:lpstr>
      <vt:lpstr>Multimedialny program komputerowy</vt:lpstr>
      <vt:lpstr>Efekty wykorzystania ICT</vt:lpstr>
      <vt:lpstr>Produkty: dokumenty </vt:lpstr>
      <vt:lpstr>Produkty: pracownia SzOK</vt:lpstr>
      <vt:lpstr>Produkty: zasoby na olecko.platforman.edu.pl</vt:lpstr>
      <vt:lpstr>WYNIKI ANKIET</vt:lpstr>
      <vt:lpstr>Slajd 24</vt:lpstr>
      <vt:lpstr>Podsumowanie zajęć</vt:lpstr>
      <vt:lpstr>Wnioski z debaty na przyszłość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Kraina Dziecięcego Sukcesu – program rozwojowy dla uczniów wiejskich placówek oświatowych  z Gminy Olecko </dc:title>
  <dc:creator>Agnieszka</dc:creator>
  <cp:lastModifiedBy>Teresa Sulima</cp:lastModifiedBy>
  <cp:revision>170</cp:revision>
  <dcterms:created xsi:type="dcterms:W3CDTF">2015-05-15T11:04:57Z</dcterms:created>
  <dcterms:modified xsi:type="dcterms:W3CDTF">2015-05-22T11:51:08Z</dcterms:modified>
</cp:coreProperties>
</file>